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3" r:id="rId1"/>
  </p:sldMasterIdLst>
  <p:sldIdLst>
    <p:sldId id="256" r:id="rId2"/>
    <p:sldId id="258" r:id="rId3"/>
    <p:sldId id="260" r:id="rId4"/>
    <p:sldId id="261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E7247-701F-46D6-ABD8-FF686743AC2A}" v="271" dt="2021-11-05T17:57:51.666"/>
    <p1510:client id="{01BC552C-88FF-4329-BD9D-1AB047CCE1E5}" v="4" dt="2021-11-05T13:40:45.214"/>
    <p1510:client id="{40C0A212-C349-4063-A9F3-E64E54476338}" v="337" dt="2021-11-05T17:20:00.753"/>
    <p1510:client id="{4530F7B1-948B-4178-B6EC-A5B6A038B927}" v="17" dt="2021-11-05T13:46:12.260"/>
    <p1510:client id="{4CDA7399-298A-4B37-89F4-C8B81D37A982}" v="108" dt="2021-11-06T14:33:44.309"/>
    <p1510:client id="{5DCC666E-138C-4E92-9C6F-1550FAB6F745}" v="62" dt="2021-11-06T14:47:59.453"/>
    <p1510:client id="{83FE7648-13EE-4BF0-95A0-727AE3A03EFD}" v="291" dt="2021-11-05T15:27:06.715"/>
    <p1510:client id="{94A80A7F-7948-4DE0-9A81-9F5C6C6CF26A}" v="21" dt="2021-11-05T15:57:28.040"/>
    <p1510:client id="{C670EFF9-4CDB-4910-86B3-270C98DCA749}" v="51" dt="2021-11-05T14:50:17.935"/>
    <p1510:client id="{D0843545-AE61-4C06-9483-99E9DB46C2C0}" v="39" dt="2021-11-05T16:03:30.387"/>
    <p1510:client id="{DA06854F-3DAC-4796-AD4A-77A8C2EB41B8}" v="59" dt="2021-11-06T15:30:20.113"/>
    <p1510:client id="{DEFF9311-BC03-4111-90A1-6DF6360D63BC}" v="190" dt="2021-11-06T15:23:34.731"/>
    <p1510:client id="{E986571A-AAAA-4321-8EA6-0BCF091B7812}" v="430" dt="2021-11-05T11:46:16.021"/>
    <p1510:client id="{FE7F8A7B-9F6A-4572-9C78-52A12D9864FE}" v="6" dt="2021-11-05T13:42:53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8" /><Relationship Type="http://schemas.microsoft.com/office/2015/10/relationships/revisionInfo" Target="revisionInfo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ableStyles" Target="tableStyles.xml" Id="rId11" /><Relationship Type="http://schemas.openxmlformats.org/officeDocument/2006/relationships/slide" Target="slides/slide4.xml" Id="rId5" /><Relationship Type="http://schemas.openxmlformats.org/officeDocument/2006/relationships/theme" Target="theme/theme1.xml" Id="rId10" /><Relationship Type="http://schemas.openxmlformats.org/officeDocument/2006/relationships/slide" Target="slides/slide3.xml" Id="rId4" /><Relationship Type="http://schemas.openxmlformats.org/officeDocument/2006/relationships/viewProps" Target="viewProps.xml" Id="rId9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6T15:25:29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18997 7011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8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6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3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9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2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5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4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5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4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56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06" r:id="rId6"/>
    <p:sldLayoutId id="2147484002" r:id="rId7"/>
    <p:sldLayoutId id="2147484003" r:id="rId8"/>
    <p:sldLayoutId id="2147484004" r:id="rId9"/>
    <p:sldLayoutId id="2147484005" r:id="rId10"/>
    <p:sldLayoutId id="21474840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6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6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View of motion blurred underground railway">
            <a:extLst>
              <a:ext uri="{FF2B5EF4-FFF2-40B4-BE49-F238E27FC236}">
                <a16:creationId xmlns:a16="http://schemas.microsoft.com/office/drawing/2014/main" id="{E04C5693-99EC-4E3F-8757-524FAAEDF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1" r="1" b="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648" y="1347836"/>
            <a:ext cx="3153580" cy="12748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Train Case Study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648" y="2918723"/>
            <a:ext cx="3153580" cy="256330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BY-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  Ashwin Thonoor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  Brundha Prabhudeva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  Sirisha Varanasi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  Sumit Kesarvani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  Umme Hanee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   </a:t>
            </a:r>
          </a:p>
          <a:p>
            <a:pPr>
              <a:lnSpc>
                <a:spcPct val="90000"/>
              </a:lnSpc>
            </a:pPr>
            <a:endParaRPr lang="en-US" sz="12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71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7A0DB-CDD9-4A31-BFF9-D193349BD256}"/>
              </a:ext>
            </a:extLst>
          </p:cNvPr>
          <p:cNvSpPr/>
          <p:nvPr/>
        </p:nvSpPr>
        <p:spPr>
          <a:xfrm>
            <a:off x="2657134" y="66674"/>
            <a:ext cx="6481577" cy="6715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gency FB"/>
              </a:rPr>
              <a:t>Different Classes and there Methods</a:t>
            </a:r>
          </a:p>
        </p:txBody>
      </p:sp>
      <p:pic>
        <p:nvPicPr>
          <p:cNvPr id="154" name="Graphic 154" descr="Toy Train with solid fill">
            <a:extLst>
              <a:ext uri="{FF2B5EF4-FFF2-40B4-BE49-F238E27FC236}">
                <a16:creationId xmlns:a16="http://schemas.microsoft.com/office/drawing/2014/main" id="{D79C702B-7DEB-40D4-82AA-3443478F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0022" y="-64294"/>
            <a:ext cx="713433" cy="914400"/>
          </a:xfrm>
          <a:prstGeom prst="rect">
            <a:avLst/>
          </a:prstGeom>
        </p:spPr>
      </p:pic>
      <p:pic>
        <p:nvPicPr>
          <p:cNvPr id="4" name="Graphic 4" descr="Bank check with solid fill">
            <a:extLst>
              <a:ext uri="{FF2B5EF4-FFF2-40B4-BE49-F238E27FC236}">
                <a16:creationId xmlns:a16="http://schemas.microsoft.com/office/drawing/2014/main" id="{3AAABFE9-F701-442A-B548-C9E29CD62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717" y="1369362"/>
            <a:ext cx="914400" cy="769718"/>
          </a:xfrm>
          <a:prstGeom prst="rect">
            <a:avLst/>
          </a:prstGeom>
        </p:spPr>
      </p:pic>
      <p:pic>
        <p:nvPicPr>
          <p:cNvPr id="5" name="Graphic 5" descr="Transfer1 outline">
            <a:extLst>
              <a:ext uri="{FF2B5EF4-FFF2-40B4-BE49-F238E27FC236}">
                <a16:creationId xmlns:a16="http://schemas.microsoft.com/office/drawing/2014/main" id="{7EAF041A-F5CD-4D1D-8C01-A091FD358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716" y="2143023"/>
            <a:ext cx="914400" cy="772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EBF37-3660-443A-96BA-C62874D8B70B}"/>
              </a:ext>
            </a:extLst>
          </p:cNvPr>
          <p:cNvSpPr txBox="1"/>
          <p:nvPr/>
        </p:nvSpPr>
        <p:spPr>
          <a:xfrm>
            <a:off x="1230897" y="1201957"/>
            <a:ext cx="10681501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Generate PNR </a:t>
            </a:r>
            <a:r>
              <a:rPr lang="en-US" sz="1600" dirty="0">
                <a:ea typeface="+mn-lt"/>
                <a:cs typeface="+mn-lt"/>
              </a:rPr>
              <a:t>method builds the PNR as per the business rules and returns the generated PNR.</a:t>
            </a:r>
          </a:p>
          <a:p>
            <a:r>
              <a:rPr lang="en-US" sz="1600" dirty="0">
                <a:ea typeface="+mn-lt"/>
                <a:cs typeface="+mn-lt"/>
              </a:rPr>
              <a:t>It should be auto-generated by adding first character of source station, first character of destination station, travel date(yyyymmdd) and a running counter starting from 100. Example:  BM_20170121_100</a:t>
            </a:r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3AEC2-377B-4764-9C1C-4C8BEDB16EC3}"/>
              </a:ext>
            </a:extLst>
          </p:cNvPr>
          <p:cNvSpPr txBox="1"/>
          <p:nvPr/>
        </p:nvSpPr>
        <p:spPr>
          <a:xfrm>
            <a:off x="1296607" y="2084786"/>
            <a:ext cx="1097086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Calc Passenger Fare</a:t>
            </a:r>
            <a:r>
              <a:rPr lang="en-US" sz="1600" dirty="0">
                <a:ea typeface="+mn-lt"/>
                <a:cs typeface="+mn-lt"/>
              </a:rPr>
              <a:t> method takes a passenger object as parameter, calculates the fare for the passenger and returns the ticket fare for that passenger. For age &lt; = 12, fare is 50% of ticket price regardless of gender o For age &gt; = 60, fare is 60% of ticket price regardless of gender o For Females, 25% discount on the ticket price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1C364-C88B-4BFE-BC0B-FA573CC83969}"/>
              </a:ext>
            </a:extLst>
          </p:cNvPr>
          <p:cNvSpPr txBox="1"/>
          <p:nvPr/>
        </p:nvSpPr>
        <p:spPr>
          <a:xfrm>
            <a:off x="1011903" y="4054283"/>
            <a:ext cx="11038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2F15E-A446-470E-B5F1-0BE1279397DA}"/>
              </a:ext>
            </a:extLst>
          </p:cNvPr>
          <p:cNvSpPr txBox="1"/>
          <p:nvPr/>
        </p:nvSpPr>
        <p:spPr>
          <a:xfrm>
            <a:off x="1263112" y="2918439"/>
            <a:ext cx="109033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Add Passenger</a:t>
            </a:r>
            <a:r>
              <a:rPr lang="en-US" sz="1600" dirty="0">
                <a:ea typeface="+mn-lt"/>
                <a:cs typeface="+mn-lt"/>
              </a:rPr>
              <a:t> method take passenger details as parameters, creates passenger object and adds the passenger as a key and the calculated passenger fare as the value in Tree Map ‘passengers’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76630-B9AF-49D1-9CAD-2885C83A5B8C}"/>
              </a:ext>
            </a:extLst>
          </p:cNvPr>
          <p:cNvSpPr txBox="1"/>
          <p:nvPr/>
        </p:nvSpPr>
        <p:spPr>
          <a:xfrm>
            <a:off x="1297786" y="3428396"/>
            <a:ext cx="108907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Calculate Total Ticket Price() </a:t>
            </a:r>
            <a:r>
              <a:rPr lang="en-US" sz="1600" dirty="0">
                <a:ea typeface="+mn-lt"/>
                <a:cs typeface="+mn-lt"/>
              </a:rPr>
              <a:t>method returns the total ticket price by adding up all the passenger fares stored in the Tree Map passengers</a:t>
            </a:r>
            <a:endParaRPr lang="en-US" sz="1600"/>
          </a:p>
        </p:txBody>
      </p:sp>
      <p:pic>
        <p:nvPicPr>
          <p:cNvPr id="9" name="Graphic 9" descr="Coins with solid fill">
            <a:extLst>
              <a:ext uri="{FF2B5EF4-FFF2-40B4-BE49-F238E27FC236}">
                <a16:creationId xmlns:a16="http://schemas.microsoft.com/office/drawing/2014/main" id="{811B501F-EC97-449F-8331-47725EF90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005" y="3357833"/>
            <a:ext cx="712374" cy="461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506CFB-F244-4E30-8E80-94BBDCD9159B}"/>
              </a:ext>
            </a:extLst>
          </p:cNvPr>
          <p:cNvSpPr txBox="1"/>
          <p:nvPr/>
        </p:nvSpPr>
        <p:spPr>
          <a:xfrm>
            <a:off x="4221021" y="74861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  <a:latin typeface="Amasis MT Pro Medium"/>
              </a:rPr>
              <a:t>Class Ticket</a:t>
            </a:r>
            <a:endParaRPr lang="en-US" sz="2400" u="sng">
              <a:latin typeface="Amasis MT Pro Medium"/>
            </a:endParaRPr>
          </a:p>
        </p:txBody>
      </p:sp>
      <p:pic>
        <p:nvPicPr>
          <p:cNvPr id="11" name="Graphic 13" descr="Follow with solid fill">
            <a:extLst>
              <a:ext uri="{FF2B5EF4-FFF2-40B4-BE49-F238E27FC236}">
                <a16:creationId xmlns:a16="http://schemas.microsoft.com/office/drawing/2014/main" id="{760D2AC0-13A9-4466-A2DE-78A00F7C9A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0547" y="2894634"/>
            <a:ext cx="846881" cy="528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0C0A9-24AB-47C8-BE31-B7B4F0A762B5}"/>
              </a:ext>
            </a:extLst>
          </p:cNvPr>
          <p:cNvSpPr txBox="1"/>
          <p:nvPr/>
        </p:nvSpPr>
        <p:spPr>
          <a:xfrm>
            <a:off x="1296605" y="4016655"/>
            <a:ext cx="86945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Generate Ticket</a:t>
            </a:r>
            <a:r>
              <a:rPr lang="en-US" sz="1600" dirty="0">
                <a:ea typeface="+mn-lt"/>
                <a:cs typeface="+mn-lt"/>
              </a:rPr>
              <a:t> method generates the ticket as per the given format and return the ticket in a StringBuilder</a:t>
            </a:r>
            <a:endParaRPr lang="en-US" sz="1600"/>
          </a:p>
        </p:txBody>
      </p:sp>
      <p:pic>
        <p:nvPicPr>
          <p:cNvPr id="15" name="Graphic 15" descr="Ticket with solid fill">
            <a:extLst>
              <a:ext uri="{FF2B5EF4-FFF2-40B4-BE49-F238E27FC236}">
                <a16:creationId xmlns:a16="http://schemas.microsoft.com/office/drawing/2014/main" id="{DD17B6A3-F343-4D92-ADB1-4262A7323E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775" y="3820610"/>
            <a:ext cx="740780" cy="605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C41ECE-B920-42BB-9BD6-7862F8D79E7F}"/>
              </a:ext>
            </a:extLst>
          </p:cNvPr>
          <p:cNvSpPr txBox="1"/>
          <p:nvPr/>
        </p:nvSpPr>
        <p:spPr>
          <a:xfrm>
            <a:off x="1294798" y="4583936"/>
            <a:ext cx="91382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Write Ticket </a:t>
            </a:r>
            <a:r>
              <a:rPr lang="en-US" sz="1600" dirty="0"/>
              <a:t>method writes the generated ticket to a File</a:t>
            </a:r>
            <a:r>
              <a:rPr lang="en-US" sz="1400" dirty="0"/>
              <a:t> </a:t>
            </a:r>
          </a:p>
        </p:txBody>
      </p:sp>
      <p:pic>
        <p:nvPicPr>
          <p:cNvPr id="17" name="Graphic 17" descr="Calligraphy Pen with solid fill">
            <a:extLst>
              <a:ext uri="{FF2B5EF4-FFF2-40B4-BE49-F238E27FC236}">
                <a16:creationId xmlns:a16="http://schemas.microsoft.com/office/drawing/2014/main" id="{0563C080-FBD7-4E0B-A6E0-F9D3322F4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4521" y="4495800"/>
            <a:ext cx="528578" cy="5189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FE3004-EEB6-4CD1-B465-453267A6AC8B}"/>
              </a:ext>
            </a:extLst>
          </p:cNvPr>
          <p:cNvSpPr txBox="1"/>
          <p:nvPr/>
        </p:nvSpPr>
        <p:spPr>
          <a:xfrm>
            <a:off x="4369925" y="4852204"/>
            <a:ext cx="29939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    </a:t>
            </a:r>
            <a:r>
              <a:rPr lang="en-US" b="1" u="sng" dirty="0">
                <a:latin typeface="Amasis MT Pro"/>
                <a:ea typeface="+mn-lt"/>
                <a:cs typeface="+mn-lt"/>
              </a:rPr>
              <a:t> </a:t>
            </a:r>
            <a:r>
              <a:rPr lang="en-US" sz="2400" b="1" u="sng" dirty="0">
                <a:solidFill>
                  <a:srgbClr val="FF0000"/>
                </a:solidFill>
                <a:latin typeface="Amasis MT Pro Medium"/>
                <a:ea typeface="+mn-lt"/>
                <a:cs typeface="+mn-lt"/>
              </a:rPr>
              <a:t>Class Train DAO</a:t>
            </a:r>
            <a:endParaRPr lang="en-US" sz="2400" u="sng">
              <a:solidFill>
                <a:srgbClr val="FF0000"/>
              </a:solidFill>
              <a:latin typeface="Amasis MT Pro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FD2C72-992D-4CB5-8B81-3E7E11A6AD33}"/>
              </a:ext>
            </a:extLst>
          </p:cNvPr>
          <p:cNvSpPr txBox="1"/>
          <p:nvPr/>
        </p:nvSpPr>
        <p:spPr>
          <a:xfrm>
            <a:off x="1397283" y="5197635"/>
            <a:ext cx="939864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Find Train</a:t>
            </a:r>
            <a:r>
              <a:rPr lang="en-US" sz="1600" dirty="0">
                <a:ea typeface="+mn-lt"/>
                <a:cs typeface="+mn-lt"/>
              </a:rPr>
              <a:t> method takes trainNo as input and returns a Train object, if train is found, else returns null</a:t>
            </a:r>
            <a:endParaRPr lang="en-US" sz="1600" dirty="0"/>
          </a:p>
        </p:txBody>
      </p:sp>
      <p:pic>
        <p:nvPicPr>
          <p:cNvPr id="20" name="Graphic 20" descr="Arrow circle with solid fill">
            <a:extLst>
              <a:ext uri="{FF2B5EF4-FFF2-40B4-BE49-F238E27FC236}">
                <a16:creationId xmlns:a16="http://schemas.microsoft.com/office/drawing/2014/main" id="{FE35651E-ECE0-43B3-B983-01B003202B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8421" y="5026306"/>
            <a:ext cx="731134" cy="6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CCF1B7-2DEF-4EA6-B2F4-EADA30E50142}"/>
              </a:ext>
            </a:extLst>
          </p:cNvPr>
          <p:cNvSpPr txBox="1"/>
          <p:nvPr/>
        </p:nvSpPr>
        <p:spPr>
          <a:xfrm>
            <a:off x="4126375" y="94526"/>
            <a:ext cx="39103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  <a:latin typeface="Amasis MT Pro Medium"/>
              </a:rPr>
              <a:t>Class Ticket Application 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F204-D1E3-476F-909E-AFC053AEE00C}"/>
              </a:ext>
            </a:extLst>
          </p:cNvPr>
          <p:cNvSpPr txBox="1"/>
          <p:nvPr/>
        </p:nvSpPr>
        <p:spPr>
          <a:xfrm>
            <a:off x="411023" y="825781"/>
            <a:ext cx="1141456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Contains a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 main method </a:t>
            </a:r>
            <a:r>
              <a:rPr lang="en-US" sz="1600" dirty="0">
                <a:ea typeface="+mn-lt"/>
                <a:cs typeface="+mn-lt"/>
              </a:rPr>
              <a:t>and is the starting point of Application  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Uses a 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Scanner</a:t>
            </a:r>
            <a:r>
              <a:rPr lang="en-US" sz="1600" dirty="0">
                <a:ea typeface="+mn-lt"/>
                <a:cs typeface="+mn-lt"/>
              </a:rPr>
              <a:t> to get the train No, travel Date, number of Passengers, and details of each passenger  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Uses 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Train DAO</a:t>
            </a:r>
            <a:r>
              <a:rPr lang="en-US" sz="1600" dirty="0">
                <a:ea typeface="+mn-lt"/>
                <a:cs typeface="+mn-lt"/>
              </a:rPr>
              <a:t> to find the train. If train is not found, it displays the message “Train with given number does not exist”</a:t>
            </a:r>
            <a:r>
              <a:rPr lang="en-US" sz="16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A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Adds passengers </a:t>
            </a:r>
            <a:r>
              <a:rPr lang="en-US" sz="1600" dirty="0">
                <a:ea typeface="+mn-lt"/>
                <a:cs typeface="+mn-lt"/>
              </a:rPr>
              <a:t>to the Ticket 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Writes the 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ticket to a file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905CF-DA3B-4C44-974A-FF6DE4E2EB68}"/>
              </a:ext>
            </a:extLst>
          </p:cNvPr>
          <p:cNvSpPr txBox="1"/>
          <p:nvPr/>
        </p:nvSpPr>
        <p:spPr>
          <a:xfrm>
            <a:off x="4898020" y="2062222"/>
            <a:ext cx="29939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Amasis MT Pro Medium"/>
                <a:ea typeface="+mn-lt"/>
                <a:cs typeface="+mn-lt"/>
              </a:rPr>
              <a:t>Class Diagram</a:t>
            </a:r>
            <a:endParaRPr lang="en-US" sz="2400" b="1" u="sng" dirty="0">
              <a:solidFill>
                <a:srgbClr val="FF0000"/>
              </a:solidFill>
              <a:latin typeface="Amasis MT Pro Medium"/>
            </a:endParaRP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16A4A7-62CE-453F-B8F1-99DEA8226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9" t="24852" r="31545" b="10355"/>
          <a:stretch/>
        </p:blipFill>
        <p:spPr>
          <a:xfrm>
            <a:off x="1794410" y="2788444"/>
            <a:ext cx="8846957" cy="33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43259-9225-4BCE-B21B-2DB2C01BE422}"/>
              </a:ext>
            </a:extLst>
          </p:cNvPr>
          <p:cNvSpPr txBox="1"/>
          <p:nvPr/>
        </p:nvSpPr>
        <p:spPr>
          <a:xfrm>
            <a:off x="4339215" y="152400"/>
            <a:ext cx="3329353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Agency FB"/>
              </a:rPr>
              <a:t>Flow of Application</a:t>
            </a:r>
          </a:p>
        </p:txBody>
      </p:sp>
      <p:pic>
        <p:nvPicPr>
          <p:cNvPr id="6" name="Graphic 6" descr="USB with solid fill">
            <a:extLst>
              <a:ext uri="{FF2B5EF4-FFF2-40B4-BE49-F238E27FC236}">
                <a16:creationId xmlns:a16="http://schemas.microsoft.com/office/drawing/2014/main" id="{84E5A11C-E739-4730-A4FF-C5B97BADA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7613" y="82898"/>
            <a:ext cx="663192" cy="66319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3186CBA-2605-40F8-8209-156207DD0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096" y="1724717"/>
            <a:ext cx="3328417" cy="289177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F03B75F-B5C9-4627-B8A7-2C9D8091F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10" y="1758779"/>
            <a:ext cx="3963363" cy="2740456"/>
          </a:xfrm>
          <a:prstGeom prst="rect">
            <a:avLst/>
          </a:prstGeom>
        </p:spPr>
      </p:pic>
      <p:pic>
        <p:nvPicPr>
          <p:cNvPr id="3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2B39F7D-CA0D-4C71-BC80-77BA32DF2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48" y="1763150"/>
            <a:ext cx="3267076" cy="2852736"/>
          </a:xfrm>
          <a:prstGeom prst="rect">
            <a:avLst/>
          </a:prstGeom>
        </p:spPr>
      </p:pic>
      <p:pic>
        <p:nvPicPr>
          <p:cNvPr id="4" name="Graphic 4" descr="Transfer with solid fill">
            <a:extLst>
              <a:ext uri="{FF2B5EF4-FFF2-40B4-BE49-F238E27FC236}">
                <a16:creationId xmlns:a16="http://schemas.microsoft.com/office/drawing/2014/main" id="{33A165A8-5AD5-472F-85E3-7DD2BAE71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8519" y="3043236"/>
            <a:ext cx="807244" cy="783432"/>
          </a:xfrm>
          <a:prstGeom prst="rect">
            <a:avLst/>
          </a:prstGeom>
        </p:spPr>
      </p:pic>
      <p:pic>
        <p:nvPicPr>
          <p:cNvPr id="5" name="Graphic 7" descr="Arrow Right with solid fill">
            <a:extLst>
              <a:ext uri="{FF2B5EF4-FFF2-40B4-BE49-F238E27FC236}">
                <a16:creationId xmlns:a16="http://schemas.microsoft.com/office/drawing/2014/main" id="{F425C6C3-D9CF-4658-B510-B9F58B6AEC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8550" y="3043237"/>
            <a:ext cx="795339" cy="771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5D714-2C46-44BC-B8BB-7D10DB172FD9}"/>
              </a:ext>
            </a:extLst>
          </p:cNvPr>
          <p:cNvSpPr txBox="1"/>
          <p:nvPr/>
        </p:nvSpPr>
        <p:spPr>
          <a:xfrm>
            <a:off x="390525" y="5164930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Registration Page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25DAB-AC59-45E0-A67B-D50E6E4C06FA}"/>
              </a:ext>
            </a:extLst>
          </p:cNvPr>
          <p:cNvSpPr txBox="1"/>
          <p:nvPr/>
        </p:nvSpPr>
        <p:spPr>
          <a:xfrm>
            <a:off x="4641056" y="5164930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Login Page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14C04-9FFB-4B05-AA07-946CE558068C}"/>
              </a:ext>
            </a:extLst>
          </p:cNvPr>
          <p:cNvSpPr txBox="1"/>
          <p:nvPr/>
        </p:nvSpPr>
        <p:spPr>
          <a:xfrm>
            <a:off x="9000401" y="5164930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Train Details Page</a:t>
            </a:r>
          </a:p>
        </p:txBody>
      </p:sp>
    </p:spTree>
    <p:extLst>
      <p:ext uri="{BB962C8B-B14F-4D97-AF65-F5344CB8AC3E}">
        <p14:creationId xmlns:p14="http://schemas.microsoft.com/office/powerpoint/2010/main" val="158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0F909-0440-4E56-A902-DE5A2D76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6" y="1561497"/>
            <a:ext cx="4998604" cy="2949043"/>
          </a:xfrm>
          <a:prstGeom prst="rect">
            <a:avLst/>
          </a:prstGeom>
        </p:spPr>
      </p:pic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030B28F-B7FB-4B48-9C3F-967B6086B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926" y="1563610"/>
            <a:ext cx="5172074" cy="2781299"/>
          </a:xfrm>
          <a:prstGeom prst="rect">
            <a:avLst/>
          </a:prstGeom>
        </p:spPr>
      </p:pic>
      <p:pic>
        <p:nvPicPr>
          <p:cNvPr id="4" name="Graphic 4" descr="Arrow Right with solid fill">
            <a:extLst>
              <a:ext uri="{FF2B5EF4-FFF2-40B4-BE49-F238E27FC236}">
                <a16:creationId xmlns:a16="http://schemas.microsoft.com/office/drawing/2014/main" id="{7E385AED-8B0B-4E85-AF89-F7605423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2012" y="2796431"/>
            <a:ext cx="1164431" cy="914400"/>
          </a:xfrm>
          <a:prstGeom prst="rect">
            <a:avLst/>
          </a:prstGeom>
        </p:spPr>
      </p:pic>
      <p:pic>
        <p:nvPicPr>
          <p:cNvPr id="5" name="Graphic 5" descr="Arrow Right with solid fill">
            <a:extLst>
              <a:ext uri="{FF2B5EF4-FFF2-40B4-BE49-F238E27FC236}">
                <a16:creationId xmlns:a16="http://schemas.microsoft.com/office/drawing/2014/main" id="{8F646B48-C031-4B2D-AD34-4AC76457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160" y="2800349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552F3-1C30-406F-9479-54B4481488E5}"/>
              </a:ext>
            </a:extLst>
          </p:cNvPr>
          <p:cNvSpPr txBox="1"/>
          <p:nvPr/>
        </p:nvSpPr>
        <p:spPr>
          <a:xfrm>
            <a:off x="1852440" y="4940365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Passenger Details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7D9FD-7EE2-45F1-9307-E94C614B735D}"/>
              </a:ext>
            </a:extLst>
          </p:cNvPr>
          <p:cNvSpPr txBox="1"/>
          <p:nvPr/>
        </p:nvSpPr>
        <p:spPr>
          <a:xfrm>
            <a:off x="8310462" y="4755985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Confirmation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7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BEE107-9AF7-4FE9-AB47-99DD57F38AE2}"/>
                  </a:ext>
                </a:extLst>
              </p14:cNvPr>
              <p14:cNvContentPartPr/>
              <p14:nvPr/>
            </p14:nvContentPartPr>
            <p14:xfrm>
              <a:off x="9433774" y="4137338"/>
              <a:ext cx="19050" cy="1905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BEE107-9AF7-4FE9-AB47-99DD57F38A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1274" y="3184838"/>
                <a:ext cx="1905000" cy="1905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4" descr="Focus image of a misty railway">
            <a:extLst>
              <a:ext uri="{FF2B5EF4-FFF2-40B4-BE49-F238E27FC236}">
                <a16:creationId xmlns:a16="http://schemas.microsoft.com/office/drawing/2014/main" id="{3F4E6FE2-6684-42CE-9A3C-6F49135F7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0" y="-4762"/>
            <a:ext cx="12196759" cy="6867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23408B-3624-4B39-8609-2722C83729CA}"/>
              </a:ext>
            </a:extLst>
          </p:cNvPr>
          <p:cNvSpPr txBox="1"/>
          <p:nvPr/>
        </p:nvSpPr>
        <p:spPr>
          <a:xfrm>
            <a:off x="3759995" y="2643308"/>
            <a:ext cx="431482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latin typeface="Amasis MT Pro Black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898564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RetrospectVTI</vt:lpstr>
      <vt:lpstr>Train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729</cp:revision>
  <dcterms:created xsi:type="dcterms:W3CDTF">2021-11-05T10:57:50Z</dcterms:created>
  <dcterms:modified xsi:type="dcterms:W3CDTF">2021-11-06T15:30:21Z</dcterms:modified>
</cp:coreProperties>
</file>